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82" r:id="rId2"/>
    <p:sldId id="292" r:id="rId3"/>
    <p:sldId id="293" r:id="rId4"/>
    <p:sldId id="294" r:id="rId5"/>
    <p:sldId id="295" r:id="rId6"/>
    <p:sldId id="296" r:id="rId7"/>
    <p:sldId id="297" r:id="rId8"/>
    <p:sldId id="298" r:id="rId9"/>
    <p:sldId id="284" r:id="rId10"/>
    <p:sldId id="299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1684" autoAdjust="0"/>
  </p:normalViewPr>
  <p:slideViewPr>
    <p:cSldViewPr>
      <p:cViewPr>
        <p:scale>
          <a:sx n="80" d="100"/>
          <a:sy n="80" d="100"/>
        </p:scale>
        <p:origin x="-1056" y="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8" d="100"/>
        <a:sy n="158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notesMaster" Target="notesMasters/notesMaster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0CAE5DA-EC69-4CAA-A621-494E93937C6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6A401C-63A6-4617-93AC-162C5DC3E71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238670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6A401C-63A6-4617-93AC-162C5DC3E71D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473377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6A401C-63A6-4617-93AC-162C5DC3E71D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47337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6A401C-63A6-4617-93AC-162C5DC3E71D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473377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6A401C-63A6-4617-93AC-162C5DC3E71D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473377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6A401C-63A6-4617-93AC-162C5DC3E71D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47337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6A401C-63A6-4617-93AC-162C5DC3E71D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473377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6A401C-63A6-4617-93AC-162C5DC3E71D}" type="slidenum">
              <a:rPr lang="en-US" smtClean="0"/>
              <a:pPr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052555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6A401C-63A6-4617-93AC-162C5DC3E71D}" type="slidenum">
              <a:rPr lang="en-US" smtClean="0"/>
              <a:pPr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54353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7E50EC-9265-4162-8FD7-B6A9E2DF3982}" type="datetimeFigureOut">
              <a:rPr lang="en-US" smtClean="0"/>
              <a:pPr/>
              <a:t>3/27/15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C7A830-B9F9-49C9-89E7-676566E3745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mailto:egrimes-droessler@wcpss.net" TargetMode="Externa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Relationship Id="rId3" Type="http://schemas.openxmlformats.org/officeDocument/2006/relationships/hyperlink" Target="https://www.youtube.com/watch?v=Mm2wRqrOttU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www.youtube.com/watch?v=j3b5XRd15KM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www.youtube.com/watch?v=HgYzlgnLC9s" TargetMode="Externa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PxPbxow95SA" TargetMode="External"/><Relationship Id="rId4" Type="http://schemas.openxmlformats.org/officeDocument/2006/relationships/hyperlink" Target="https://www.youtube.com/watch?v=9wMFXSFKRBU" TargetMode="External"/><Relationship Id="rId5" Type="http://schemas.openxmlformats.org/officeDocument/2006/relationships/hyperlink" Target="https://www.youtube.com/watch?v=suq-kneq9Bw" TargetMode="External"/><Relationship Id="rId6" Type="http://schemas.openxmlformats.org/officeDocument/2006/relationships/hyperlink" Target="https://www.youtube.com/watch?v=exGJsv6ZNlo" TargetMode="External"/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pQT-QFy5Nig" TargetMode="External"/><Relationship Id="rId4" Type="http://schemas.openxmlformats.org/officeDocument/2006/relationships/hyperlink" Target="https://www.youtube.com/watch?v=LHk4Ab5UBQ0" TargetMode="External"/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ltbGKqLLbhE" TargetMode="External"/><Relationship Id="rId4" Type="http://schemas.openxmlformats.org/officeDocument/2006/relationships/hyperlink" Target="https://www.youtube.com/watch?v=Zf71gy3uME4" TargetMode="External"/><Relationship Id="rId5" Type="http://schemas.openxmlformats.org/officeDocument/2006/relationships/hyperlink" Target="https://www.youtube.com/watch?v=vBR7UYqMnoM" TargetMode="External"/><Relationship Id="rId6" Type="http://schemas.openxmlformats.org/officeDocument/2006/relationships/hyperlink" Target="https://www.youtube.com/watch?v=CaU4MvRJRB8" TargetMode="External"/><Relationship Id="rId7" Type="http://schemas.openxmlformats.org/officeDocument/2006/relationships/hyperlink" Target="https://www.youtube.com/watch?v=urZ8YkiC88c" TargetMode="External"/><Relationship Id="rId8" Type="http://schemas.openxmlformats.org/officeDocument/2006/relationships/hyperlink" Target="https://www.youtube.com/watch?v=rUYadmWS4fQ" TargetMode="External"/><Relationship Id="rId9" Type="http://schemas.openxmlformats.org/officeDocument/2006/relationships/hyperlink" Target="https://www.youtube.com/watch?v=VaBDhUDCR1w" TargetMode="External"/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Relationship Id="rId3" Type="http://schemas.openxmlformats.org/officeDocument/2006/relationships/hyperlink" Target="https://www.youtube.com/watch?v=NitEgoB-RGc" TargetMode="Externa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zBYgh6jqHSE" TargetMode="External"/><Relationship Id="rId4" Type="http://schemas.openxmlformats.org/officeDocument/2006/relationships/hyperlink" Target="https://www.youtube.com/watch?v=A06-8IWjFSE" TargetMode="External"/><Relationship Id="rId5" Type="http://schemas.openxmlformats.org/officeDocument/2006/relationships/hyperlink" Target="https://www.youtube.com/watch?v=e0tRDhEmdO4" TargetMode="External"/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dirty="0" smtClean="0"/>
              <a:t>MSMTP - Lesson </a:t>
            </a:r>
            <a:r>
              <a:rPr lang="en-US" dirty="0" smtClean="0"/>
              <a:t>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219200"/>
            <a:ext cx="9144000" cy="5638800"/>
          </a:xfrm>
        </p:spPr>
        <p:txBody>
          <a:bodyPr>
            <a:normAutofit lnSpcReduction="10000"/>
          </a:bodyPr>
          <a:lstStyle/>
          <a:p>
            <a:r>
              <a:rPr lang="en-US" i="1" dirty="0" smtClean="0"/>
              <a:t>Historical Highlights of American Musical Theatre </a:t>
            </a:r>
          </a:p>
          <a:p>
            <a:pPr lvl="1"/>
            <a:r>
              <a:rPr lang="en-US" i="1" dirty="0" smtClean="0"/>
              <a:t>Each slide has a </a:t>
            </a:r>
            <a:r>
              <a:rPr lang="en-US" i="1" dirty="0" smtClean="0">
                <a:solidFill>
                  <a:srgbClr val="CCFFCC"/>
                </a:solidFill>
              </a:rPr>
              <a:t>reflection question </a:t>
            </a:r>
            <a:r>
              <a:rPr lang="en-US" i="1" dirty="0" smtClean="0"/>
              <a:t>– jot down some notes and then post them to the wiki discussion </a:t>
            </a:r>
            <a:r>
              <a:rPr lang="en-US" i="1" dirty="0" smtClean="0"/>
              <a:t>board</a:t>
            </a:r>
          </a:p>
          <a:p>
            <a:pPr marL="457200" lvl="1" indent="0">
              <a:buNone/>
            </a:pPr>
            <a:endParaRPr lang="en-US" i="1" dirty="0"/>
          </a:p>
          <a:p>
            <a:pPr marL="457200" lvl="1" indent="0">
              <a:buNone/>
            </a:pPr>
            <a:endParaRPr lang="en-US" i="1" dirty="0"/>
          </a:p>
          <a:p>
            <a:r>
              <a:rPr lang="en-US" i="1" dirty="0" smtClean="0"/>
              <a:t>Note - You need to watch the PowerPoint in Slide Show view in order for the hyperlinks to be active</a:t>
            </a:r>
            <a:endParaRPr lang="en-US" i="1" dirty="0"/>
          </a:p>
          <a:p>
            <a:endParaRPr lang="en-US" i="1" dirty="0" smtClean="0"/>
          </a:p>
          <a:p>
            <a:pPr marL="0" indent="0">
              <a:buNone/>
            </a:pPr>
            <a:endParaRPr lang="en-US" i="1" dirty="0" smtClean="0"/>
          </a:p>
          <a:p>
            <a:pPr marL="0" indent="0" algn="ctr">
              <a:buNone/>
            </a:pPr>
            <a:r>
              <a:rPr lang="en-US" i="1" dirty="0" smtClean="0"/>
              <a:t>Please contact me at  </a:t>
            </a:r>
            <a:r>
              <a:rPr lang="en-US" i="1" dirty="0" smtClean="0">
                <a:hlinkClick r:id="rId2"/>
              </a:rPr>
              <a:t>egrimes-droessler@wcpss.net</a:t>
            </a:r>
            <a:r>
              <a:rPr lang="en-US" i="1" dirty="0" smtClean="0"/>
              <a:t> </a:t>
            </a:r>
            <a:endParaRPr lang="en-US" i="1" dirty="0"/>
          </a:p>
          <a:p>
            <a:pPr marL="0" indent="0" algn="ctr">
              <a:buNone/>
            </a:pPr>
            <a:r>
              <a:rPr lang="en-US" i="1" dirty="0" smtClean="0"/>
              <a:t>if </a:t>
            </a:r>
            <a:r>
              <a:rPr lang="en-US" i="1" dirty="0" smtClean="0"/>
              <a:t>you have any questions or concerns</a:t>
            </a:r>
          </a:p>
          <a:p>
            <a:pPr marL="457200" lvl="1" indent="0">
              <a:buNone/>
            </a:pPr>
            <a:endParaRPr lang="en-US" i="1" dirty="0" smtClean="0"/>
          </a:p>
          <a:p>
            <a:pPr marL="457200" lvl="1" indent="0">
              <a:buNone/>
            </a:pPr>
            <a:endParaRPr lang="en-US" i="1" dirty="0" smtClean="0"/>
          </a:p>
          <a:p>
            <a:pPr lvl="1"/>
            <a:endParaRPr lang="en-US" i="1" dirty="0" smtClean="0"/>
          </a:p>
        </p:txBody>
      </p:sp>
    </p:spTree>
    <p:extLst>
      <p:ext uri="{BB962C8B-B14F-4D97-AF65-F5344CB8AC3E}">
        <p14:creationId xmlns:p14="http://schemas.microsoft.com/office/powerpoint/2010/main" val="43797833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Coming Soon 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Lesson 2 </a:t>
            </a:r>
            <a:r>
              <a:rPr lang="en-US" i="1" dirty="0"/>
              <a:t>= Getting to Know You </a:t>
            </a:r>
            <a:r>
              <a:rPr lang="en-US" i="1" dirty="0" smtClean="0"/>
              <a:t>&amp; the Work</a:t>
            </a:r>
            <a:endParaRPr lang="en-US" i="1" dirty="0"/>
          </a:p>
          <a:p>
            <a:pPr lvl="1"/>
            <a:r>
              <a:rPr lang="en-US" dirty="0" smtClean="0"/>
              <a:t>Self</a:t>
            </a:r>
            <a:r>
              <a:rPr lang="en-US" dirty="0"/>
              <a:t>-assessments on learning preferences </a:t>
            </a:r>
            <a:endParaRPr lang="en-US" dirty="0" smtClean="0"/>
          </a:p>
          <a:p>
            <a:pPr lvl="1"/>
            <a:r>
              <a:rPr lang="en-US" dirty="0" smtClean="0"/>
              <a:t>Elements of a Musical</a:t>
            </a:r>
          </a:p>
          <a:p>
            <a:pPr marL="457200" lvl="1" indent="0">
              <a:buNone/>
            </a:pPr>
            <a:endParaRPr lang="en-US" dirty="0"/>
          </a:p>
          <a:p>
            <a:r>
              <a:rPr lang="en-US" dirty="0"/>
              <a:t>Lesson 3 </a:t>
            </a:r>
            <a:r>
              <a:rPr lang="en-US" i="1" dirty="0"/>
              <a:t>= </a:t>
            </a:r>
            <a:r>
              <a:rPr lang="en-US" i="1" dirty="0" smtClean="0"/>
              <a:t>Production Responsibilities</a:t>
            </a:r>
          </a:p>
          <a:p>
            <a:pPr lvl="1"/>
            <a:r>
              <a:rPr lang="en-US" i="1" dirty="0" smtClean="0"/>
              <a:t>Transferable Skills </a:t>
            </a:r>
            <a:r>
              <a:rPr lang="en-US" i="1" dirty="0" smtClean="0"/>
              <a:t>(virtual chalk </a:t>
            </a:r>
            <a:r>
              <a:rPr lang="en-US" i="1" dirty="0" smtClean="0"/>
              <a:t>talk)</a:t>
            </a:r>
          </a:p>
          <a:p>
            <a:pPr lvl="1"/>
            <a:r>
              <a:rPr lang="en-US" i="1" dirty="0" smtClean="0"/>
              <a:t>Career Interest Inventories</a:t>
            </a:r>
          </a:p>
          <a:p>
            <a:pPr lvl="1"/>
            <a:endParaRPr lang="en-US" i="1" dirty="0" smtClean="0"/>
          </a:p>
          <a:p>
            <a:r>
              <a:rPr lang="en-US" dirty="0" smtClean="0"/>
              <a:t>Lesson 4 = Writing our story</a:t>
            </a:r>
          </a:p>
          <a:p>
            <a:endParaRPr lang="en-US" i="1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17504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Historical Highlights</a:t>
            </a:r>
            <a:br>
              <a:rPr lang="en-US" dirty="0" smtClean="0"/>
            </a:br>
            <a:r>
              <a:rPr lang="en-US" sz="2700" i="1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Click on the linked title to see a sample</a:t>
            </a:r>
            <a:endParaRPr lang="en-US" sz="2700" i="1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5334000"/>
          </a:xfrm>
        </p:spPr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en-US" dirty="0"/>
              <a:t>1900-1920 - </a:t>
            </a:r>
            <a:r>
              <a:rPr lang="en-US" dirty="0">
                <a:hlinkClick r:id="rId3"/>
              </a:rPr>
              <a:t>Birth of Broadway </a:t>
            </a:r>
            <a:r>
              <a:rPr lang="en-US" dirty="0"/>
              <a:t>– </a:t>
            </a:r>
            <a:r>
              <a:rPr lang="en-US" i="1" dirty="0"/>
              <a:t>As theatre styles and personalities from around the world and the country come to New York – the theatre district is born and so is the American </a:t>
            </a:r>
            <a:r>
              <a:rPr lang="en-US" i="1" dirty="0" smtClean="0"/>
              <a:t>musical</a:t>
            </a:r>
            <a:endParaRPr lang="en-US" i="1" dirty="0"/>
          </a:p>
          <a:p>
            <a:pPr>
              <a:spcAft>
                <a:spcPts val="1200"/>
              </a:spcAft>
            </a:pPr>
            <a:r>
              <a:rPr lang="en-US" i="1" dirty="0" smtClean="0"/>
              <a:t>Little Johnny Jones – 1904 – Give My Regards to Broadway </a:t>
            </a:r>
          </a:p>
          <a:p>
            <a:pPr marL="0" indent="0" algn="ctr">
              <a:spcAft>
                <a:spcPts val="1200"/>
              </a:spcAft>
              <a:buNone/>
            </a:pPr>
            <a:r>
              <a:rPr lang="en-US" i="1" dirty="0">
                <a:solidFill>
                  <a:srgbClr val="CCFFCC"/>
                </a:solidFill>
              </a:rPr>
              <a:t>W</a:t>
            </a:r>
            <a:r>
              <a:rPr lang="en-US" i="1" dirty="0" smtClean="0">
                <a:solidFill>
                  <a:srgbClr val="CCFFCC"/>
                </a:solidFill>
              </a:rPr>
              <a:t>hat do you notice about the setting &amp; the choreography?</a:t>
            </a:r>
            <a:endParaRPr lang="en-US" i="1" dirty="0">
              <a:solidFill>
                <a:srgbClr val="CCFFC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404716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Historical Highlights</a:t>
            </a:r>
            <a:br>
              <a:rPr lang="en-US" dirty="0" smtClean="0"/>
            </a:br>
            <a:r>
              <a:rPr lang="en-US" sz="2700" i="1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Click on the linked title to see a sample</a:t>
            </a:r>
            <a:endParaRPr lang="en-US" sz="2700" i="1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5334000"/>
          </a:xfrm>
        </p:spPr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en-US" dirty="0" smtClean="0"/>
              <a:t>1920</a:t>
            </a:r>
            <a:r>
              <a:rPr lang="en-US" dirty="0"/>
              <a:t>-</a:t>
            </a:r>
            <a:r>
              <a:rPr lang="en-US" dirty="0" smtClean="0"/>
              <a:t>1934 </a:t>
            </a:r>
            <a:r>
              <a:rPr lang="en-US" dirty="0"/>
              <a:t>– </a:t>
            </a:r>
            <a:r>
              <a:rPr lang="en-US" dirty="0">
                <a:hlinkClick r:id="rId3"/>
              </a:rPr>
              <a:t>Broadway Melody </a:t>
            </a:r>
            <a:r>
              <a:rPr lang="en-US" dirty="0"/>
              <a:t>–</a:t>
            </a:r>
            <a:r>
              <a:rPr lang="en-US" i="1" dirty="0"/>
              <a:t> Broadway enters its most prodigious period, songwriters create a new musical mythology of Broadway and send it across the </a:t>
            </a:r>
            <a:r>
              <a:rPr lang="en-US" i="1" dirty="0" smtClean="0"/>
              <a:t>country</a:t>
            </a:r>
            <a:endParaRPr lang="en-US" i="1" dirty="0"/>
          </a:p>
          <a:p>
            <a:pPr>
              <a:spcAft>
                <a:spcPts val="1200"/>
              </a:spcAft>
            </a:pPr>
            <a:r>
              <a:rPr lang="en-US" i="1" dirty="0" smtClean="0"/>
              <a:t>Anything Goes – 1934 – Revival  </a:t>
            </a:r>
          </a:p>
          <a:p>
            <a:pPr marL="0" indent="0">
              <a:spcAft>
                <a:spcPts val="1200"/>
              </a:spcAft>
              <a:buNone/>
            </a:pPr>
            <a:endParaRPr lang="en-US" i="1" dirty="0" smtClean="0"/>
          </a:p>
          <a:p>
            <a:pPr marL="0" indent="0" algn="ctr">
              <a:spcAft>
                <a:spcPts val="1200"/>
              </a:spcAft>
              <a:buNone/>
            </a:pPr>
            <a:r>
              <a:rPr lang="en-US" i="1" dirty="0" smtClean="0">
                <a:solidFill>
                  <a:srgbClr val="CCFFCC"/>
                </a:solidFill>
              </a:rPr>
              <a:t>This setting &amp; choreography is similar to the previous clip (Give My Regards to Broadway) – why do you think this might be the case?</a:t>
            </a:r>
            <a:endParaRPr lang="en-US" i="1" dirty="0">
              <a:solidFill>
                <a:srgbClr val="CCFFC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94332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Historical Highlights</a:t>
            </a:r>
            <a:br>
              <a:rPr lang="en-US" dirty="0" smtClean="0"/>
            </a:br>
            <a:r>
              <a:rPr lang="en-US" sz="2700" i="1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Click on the linked title to see a sample</a:t>
            </a:r>
            <a:endParaRPr lang="en-US" sz="2700" i="1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5334000"/>
          </a:xfrm>
        </p:spPr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en-US" dirty="0" smtClean="0"/>
              <a:t>1934-</a:t>
            </a:r>
            <a:r>
              <a:rPr lang="en-US" dirty="0"/>
              <a:t>1942 – </a:t>
            </a:r>
            <a:r>
              <a:rPr lang="en-US" dirty="0">
                <a:hlinkClick r:id="rId3"/>
              </a:rPr>
              <a:t>Hard Times </a:t>
            </a:r>
            <a:r>
              <a:rPr lang="en-US" dirty="0"/>
              <a:t>– </a:t>
            </a:r>
            <a:r>
              <a:rPr lang="en-US" i="1" dirty="0"/>
              <a:t>During the Great Depression, Broadway distracts audiences with escapism, while also offering political commentary and social </a:t>
            </a:r>
            <a:r>
              <a:rPr lang="en-US" i="1" dirty="0" smtClean="0"/>
              <a:t>engagement</a:t>
            </a:r>
            <a:endParaRPr lang="en-US" i="1" dirty="0"/>
          </a:p>
          <a:p>
            <a:pPr>
              <a:spcAft>
                <a:spcPts val="1200"/>
              </a:spcAft>
            </a:pPr>
            <a:r>
              <a:rPr lang="en-US" sz="2800" i="1" dirty="0" smtClean="0"/>
              <a:t>Boys from Syracuse is a 1940 musical based on Shakespeare’s Comedy of Errors – future musicals will be based on Shakespeare’s work – Kiss Me Kate (Taming of the Shrew) – West Side Story (Romeo &amp; Juliet) – All Shook Up &amp; Play On (12</a:t>
            </a:r>
            <a:r>
              <a:rPr lang="en-US" sz="2800" i="1" baseline="30000" dirty="0" smtClean="0"/>
              <a:t>th</a:t>
            </a:r>
            <a:r>
              <a:rPr lang="en-US" sz="2800" i="1" dirty="0" smtClean="0"/>
              <a:t> Night)</a:t>
            </a:r>
          </a:p>
          <a:p>
            <a:pPr marL="0" indent="0" algn="ctr">
              <a:spcAft>
                <a:spcPts val="1200"/>
              </a:spcAft>
              <a:buNone/>
            </a:pPr>
            <a:r>
              <a:rPr lang="en-US" sz="2800" i="1" dirty="0" smtClean="0">
                <a:solidFill>
                  <a:srgbClr val="CCFFCC"/>
                </a:solidFill>
              </a:rPr>
              <a:t>Why is classic literature a good basis for a musical?</a:t>
            </a:r>
          </a:p>
          <a:p>
            <a:pPr algn="ctr">
              <a:spcAft>
                <a:spcPts val="1200"/>
              </a:spcAft>
            </a:pPr>
            <a:endParaRPr lang="en-US" sz="2800" i="1" dirty="0">
              <a:solidFill>
                <a:srgbClr val="CCFFC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94332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Historical Highlights</a:t>
            </a:r>
            <a:br>
              <a:rPr lang="en-US" dirty="0" smtClean="0"/>
            </a:br>
            <a:r>
              <a:rPr lang="en-US" sz="2700" i="1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Click on the linked title to see a sample</a:t>
            </a:r>
            <a:endParaRPr lang="en-US" sz="2700" i="1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5334000"/>
          </a:xfrm>
        </p:spPr>
        <p:txBody>
          <a:bodyPr>
            <a:normAutofit fontScale="85000" lnSpcReduction="20000"/>
          </a:bodyPr>
          <a:lstStyle/>
          <a:p>
            <a:pPr>
              <a:spcAft>
                <a:spcPts val="1200"/>
              </a:spcAft>
            </a:pPr>
            <a:r>
              <a:rPr lang="en-US" dirty="0" smtClean="0"/>
              <a:t>1943</a:t>
            </a:r>
            <a:r>
              <a:rPr lang="en-US" dirty="0"/>
              <a:t>-1959 </a:t>
            </a:r>
            <a:r>
              <a:rPr lang="en-US" dirty="0" smtClean="0"/>
              <a:t>–Golden Age - </a:t>
            </a:r>
            <a:r>
              <a:rPr lang="en-US" i="1" dirty="0"/>
              <a:t>Rodgers &amp; Hammerstein pioneer a new form of narrative storytelling that brings a new age of musical classics. </a:t>
            </a:r>
            <a:r>
              <a:rPr lang="en-US" dirty="0" smtClean="0">
                <a:hlinkClick r:id="rId3"/>
              </a:rPr>
              <a:t>Carousel</a:t>
            </a:r>
            <a:r>
              <a:rPr lang="en-US" dirty="0"/>
              <a:t> </a:t>
            </a:r>
            <a:r>
              <a:rPr lang="en-US" dirty="0" smtClean="0"/>
              <a:t> &amp;  </a:t>
            </a:r>
            <a:r>
              <a:rPr lang="en-US" dirty="0" smtClean="0">
                <a:hlinkClick r:id="rId4"/>
              </a:rPr>
              <a:t>Oklahoma Dream Ballet</a:t>
            </a:r>
            <a:r>
              <a:rPr lang="en-US" dirty="0" smtClean="0"/>
              <a:t> </a:t>
            </a:r>
          </a:p>
          <a:p>
            <a:pPr>
              <a:spcAft>
                <a:spcPts val="1200"/>
              </a:spcAft>
            </a:pPr>
            <a:r>
              <a:rPr lang="en-US" i="1" dirty="0" smtClean="0"/>
              <a:t>Lerner &amp; Lowe </a:t>
            </a:r>
            <a:r>
              <a:rPr lang="en-US" i="1" dirty="0" smtClean="0"/>
              <a:t>create </a:t>
            </a:r>
            <a:r>
              <a:rPr lang="en-US" i="1" dirty="0" smtClean="0"/>
              <a:t>a musical based on Shaw’s Pygmalion </a:t>
            </a:r>
            <a:r>
              <a:rPr lang="en-US" dirty="0" smtClean="0"/>
              <a:t>– </a:t>
            </a:r>
            <a:r>
              <a:rPr lang="en-US" dirty="0" smtClean="0">
                <a:hlinkClick r:id="rId5"/>
              </a:rPr>
              <a:t>My Fair Lady</a:t>
            </a:r>
            <a:r>
              <a:rPr lang="en-US" i="1" dirty="0" smtClean="0">
                <a:hlinkClick r:id="rId5"/>
              </a:rPr>
              <a:t> </a:t>
            </a:r>
            <a:endParaRPr lang="en-US" i="1" dirty="0" smtClean="0"/>
          </a:p>
          <a:p>
            <a:pPr>
              <a:spcAft>
                <a:spcPts val="1200"/>
              </a:spcAft>
            </a:pPr>
            <a:r>
              <a:rPr lang="en-US" i="1" dirty="0" smtClean="0"/>
              <a:t>Bernstein &amp; Sondheim </a:t>
            </a:r>
            <a:r>
              <a:rPr lang="en-US" i="1" dirty="0" smtClean="0"/>
              <a:t>create</a:t>
            </a:r>
            <a:r>
              <a:rPr lang="en-US" dirty="0" smtClean="0"/>
              <a:t> </a:t>
            </a:r>
            <a:r>
              <a:rPr lang="en-US" dirty="0" smtClean="0">
                <a:hlinkClick r:id="rId6"/>
              </a:rPr>
              <a:t>West Side Story </a:t>
            </a:r>
            <a:r>
              <a:rPr lang="en-US" dirty="0" smtClean="0"/>
              <a:t>– </a:t>
            </a:r>
            <a:r>
              <a:rPr lang="en-US" i="1" dirty="0" smtClean="0"/>
              <a:t>based on Romeo &amp; Juliet - choreographed </a:t>
            </a:r>
            <a:r>
              <a:rPr lang="en-US" i="1" dirty="0" smtClean="0"/>
              <a:t>&amp; directed by Jerome Robbins </a:t>
            </a:r>
          </a:p>
          <a:p>
            <a:pPr marL="0" indent="0">
              <a:spcAft>
                <a:spcPts val="1200"/>
              </a:spcAft>
              <a:buNone/>
            </a:pPr>
            <a:endParaRPr lang="en-US" i="1" dirty="0" smtClean="0"/>
          </a:p>
          <a:p>
            <a:pPr marL="0" indent="0" algn="ctr">
              <a:buNone/>
            </a:pPr>
            <a:r>
              <a:rPr lang="en-US" i="1" dirty="0" smtClean="0">
                <a:solidFill>
                  <a:srgbClr val="CCFFCC"/>
                </a:solidFill>
              </a:rPr>
              <a:t>Comment on how each story is </a:t>
            </a:r>
            <a:r>
              <a:rPr lang="en-US" i="1" dirty="0" smtClean="0">
                <a:solidFill>
                  <a:srgbClr val="CCFFCC"/>
                </a:solidFill>
              </a:rPr>
              <a:t>told - </a:t>
            </a:r>
            <a:r>
              <a:rPr lang="en-US" i="1" dirty="0" smtClean="0">
                <a:solidFill>
                  <a:srgbClr val="CCFFCC"/>
                </a:solidFill>
              </a:rPr>
              <a:t>through </a:t>
            </a:r>
            <a:endParaRPr lang="en-US" i="1" dirty="0" smtClean="0">
              <a:solidFill>
                <a:srgbClr val="CCFFCC"/>
              </a:solidFill>
            </a:endParaRPr>
          </a:p>
          <a:p>
            <a:pPr marL="0" indent="0" algn="ctr">
              <a:spcAft>
                <a:spcPts val="1200"/>
              </a:spcAft>
              <a:buNone/>
            </a:pPr>
            <a:r>
              <a:rPr lang="en-US" i="1" dirty="0" smtClean="0">
                <a:solidFill>
                  <a:srgbClr val="CCFFCC"/>
                </a:solidFill>
              </a:rPr>
              <a:t>movement </a:t>
            </a:r>
            <a:r>
              <a:rPr lang="en-US" i="1" dirty="0" smtClean="0">
                <a:solidFill>
                  <a:srgbClr val="CCFFCC"/>
                </a:solidFill>
              </a:rPr>
              <a:t>– text – song – acting??</a:t>
            </a:r>
            <a:endParaRPr lang="en-US" i="1" dirty="0">
              <a:solidFill>
                <a:srgbClr val="CCFFC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94332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Historical Highlights</a:t>
            </a:r>
            <a:br>
              <a:rPr lang="en-US" dirty="0" smtClean="0"/>
            </a:br>
            <a:r>
              <a:rPr lang="en-US" sz="2700" i="1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Click on the linked title to see a sample</a:t>
            </a:r>
            <a:endParaRPr lang="en-US" sz="2700" i="1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" y="1524000"/>
            <a:ext cx="8991600" cy="5334000"/>
          </a:xfrm>
        </p:spPr>
        <p:txBody>
          <a:bodyPr>
            <a:normAutofit/>
          </a:bodyPr>
          <a:lstStyle/>
          <a:p>
            <a:pPr>
              <a:spcAft>
                <a:spcPts val="1200"/>
              </a:spcAft>
            </a:pPr>
            <a:r>
              <a:rPr lang="en-US" dirty="0" smtClean="0"/>
              <a:t>1960</a:t>
            </a:r>
            <a:r>
              <a:rPr lang="en-US" dirty="0"/>
              <a:t>-1979 – Changing Times – </a:t>
            </a:r>
            <a:r>
              <a:rPr lang="en-US" i="1" dirty="0"/>
              <a:t>Broadway confronts the seismic changes in American culture by reinventing it own </a:t>
            </a:r>
            <a:r>
              <a:rPr lang="en-US" i="1" dirty="0" smtClean="0"/>
              <a:t>tradition </a:t>
            </a:r>
          </a:p>
          <a:p>
            <a:pPr>
              <a:spcAft>
                <a:spcPts val="1200"/>
              </a:spcAft>
            </a:pPr>
            <a:r>
              <a:rPr lang="en-US" sz="2800" dirty="0" smtClean="0">
                <a:hlinkClick r:id="rId3"/>
              </a:rPr>
              <a:t>The Wiz</a:t>
            </a:r>
            <a:r>
              <a:rPr lang="en-US" sz="2800" dirty="0" smtClean="0"/>
              <a:t> provided an all-Black version of the Wizard of Oz </a:t>
            </a:r>
            <a:endParaRPr lang="en-US" sz="2800" dirty="0"/>
          </a:p>
          <a:p>
            <a:pPr>
              <a:spcAft>
                <a:spcPts val="1200"/>
              </a:spcAft>
            </a:pPr>
            <a:r>
              <a:rPr lang="en-US" sz="2800" dirty="0" smtClean="0"/>
              <a:t>Andrew Lloyd Weber brought us the controversial Rock Opera - </a:t>
            </a:r>
            <a:r>
              <a:rPr lang="en-US" sz="2800" dirty="0" smtClean="0">
                <a:hlinkClick r:id="rId4"/>
              </a:rPr>
              <a:t>Jesus Christ Superstar</a:t>
            </a:r>
            <a:endParaRPr lang="en-US" sz="2800" dirty="0" smtClean="0"/>
          </a:p>
          <a:p>
            <a:pPr>
              <a:spcAft>
                <a:spcPts val="1200"/>
              </a:spcAft>
            </a:pPr>
            <a:endParaRPr lang="en-US" sz="2800" dirty="0"/>
          </a:p>
          <a:p>
            <a:pPr marL="0" indent="0" algn="ctr">
              <a:spcAft>
                <a:spcPts val="1200"/>
              </a:spcAft>
              <a:buNone/>
            </a:pPr>
            <a:r>
              <a:rPr lang="en-US" sz="2800" i="1" dirty="0" smtClean="0">
                <a:solidFill>
                  <a:srgbClr val="CCFFCC"/>
                </a:solidFill>
              </a:rPr>
              <a:t>How does the music in these musicals reflect the culture of this time period?</a:t>
            </a:r>
            <a:r>
              <a:rPr lang="en-US" sz="2800" dirty="0" smtClean="0">
                <a:solidFill>
                  <a:srgbClr val="CCFFCC"/>
                </a:solidFill>
              </a:rPr>
              <a:t> </a:t>
            </a:r>
            <a:endParaRPr lang="en-US" sz="2800" dirty="0">
              <a:solidFill>
                <a:srgbClr val="CCFFC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94332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Historical Highlights</a:t>
            </a:r>
            <a:br>
              <a:rPr lang="en-US" dirty="0" smtClean="0"/>
            </a:br>
            <a:r>
              <a:rPr lang="en-US" sz="2700" i="1" dirty="0" smtClean="0">
                <a:solidFill>
                  <a:schemeClr val="accent6">
                    <a:lumMod val="60000"/>
                    <a:lumOff val="40000"/>
                  </a:schemeClr>
                </a:solidFill>
              </a:rPr>
              <a:t>Click on the linked title to see a sample</a:t>
            </a:r>
            <a:endParaRPr lang="en-US" sz="2700" i="1" dirty="0">
              <a:solidFill>
                <a:schemeClr val="accent6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066800"/>
            <a:ext cx="9144000" cy="5791200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1980</a:t>
            </a:r>
            <a:r>
              <a:rPr lang="en-US" dirty="0"/>
              <a:t>-2004 – 2</a:t>
            </a:r>
            <a:r>
              <a:rPr lang="en-US" baseline="30000" dirty="0"/>
              <a:t>nd</a:t>
            </a:r>
            <a:r>
              <a:rPr lang="en-US" dirty="0"/>
              <a:t> Century - </a:t>
            </a:r>
            <a:r>
              <a:rPr lang="en-US" i="1" dirty="0"/>
              <a:t>Broadway becomes a truly global phenomenon as new innovations respond to economic challenges</a:t>
            </a:r>
          </a:p>
          <a:p>
            <a:pPr lvl="1"/>
            <a:r>
              <a:rPr lang="en-US" sz="2400" dirty="0" smtClean="0"/>
              <a:t>1982 </a:t>
            </a:r>
            <a:r>
              <a:rPr lang="en-US" sz="2400" dirty="0" smtClean="0">
                <a:hlinkClick r:id="rId3"/>
              </a:rPr>
              <a:t>Cats</a:t>
            </a:r>
            <a:r>
              <a:rPr lang="en-US" sz="2400" dirty="0" smtClean="0"/>
              <a:t> – Andrew Lloyd Weber’s musical based on the whimsical poetry of T.S. Eliot</a:t>
            </a:r>
          </a:p>
          <a:p>
            <a:pPr lvl="1"/>
            <a:r>
              <a:rPr lang="en-US" sz="2400" dirty="0" smtClean="0"/>
              <a:t>1987 </a:t>
            </a:r>
            <a:r>
              <a:rPr lang="en-US" sz="2400" dirty="0" smtClean="0">
                <a:hlinkClick r:id="rId4"/>
              </a:rPr>
              <a:t>Les Miserables</a:t>
            </a:r>
            <a:r>
              <a:rPr lang="en-US" sz="2400" dirty="0" smtClean="0"/>
              <a:t> – A sung-thru musical based on Victor Hugo’s famous novel</a:t>
            </a:r>
          </a:p>
          <a:p>
            <a:pPr lvl="1"/>
            <a:r>
              <a:rPr lang="en-US" sz="2400" dirty="0" smtClean="0"/>
              <a:t>1988 </a:t>
            </a:r>
            <a:r>
              <a:rPr lang="en-US" sz="2400" dirty="0" smtClean="0">
                <a:hlinkClick r:id="rId5"/>
              </a:rPr>
              <a:t>Phantom of the Opera</a:t>
            </a:r>
            <a:r>
              <a:rPr lang="en-US" sz="2400" dirty="0" smtClean="0"/>
              <a:t> – </a:t>
            </a:r>
            <a:r>
              <a:rPr lang="en-US" sz="2400" dirty="0" smtClean="0"/>
              <a:t>another Andrew </a:t>
            </a:r>
            <a:r>
              <a:rPr lang="en-US" sz="2400" dirty="0" smtClean="0"/>
              <a:t>Lloyd </a:t>
            </a:r>
            <a:r>
              <a:rPr lang="en-US" sz="2400" dirty="0" smtClean="0"/>
              <a:t>Weber </a:t>
            </a:r>
            <a:r>
              <a:rPr lang="en-US" sz="2400" dirty="0" smtClean="0"/>
              <a:t>musical </a:t>
            </a:r>
          </a:p>
          <a:p>
            <a:pPr lvl="1"/>
            <a:r>
              <a:rPr lang="en-US" sz="2400" dirty="0" smtClean="0"/>
              <a:t>1994 </a:t>
            </a:r>
            <a:r>
              <a:rPr lang="en-US" sz="2400" dirty="0" smtClean="0">
                <a:hlinkClick r:id="rId6"/>
              </a:rPr>
              <a:t>Beauty and the Beast </a:t>
            </a:r>
            <a:r>
              <a:rPr lang="en-US" sz="2400" dirty="0" smtClean="0"/>
              <a:t>– musical based on a Disney movie &amp; classic French story</a:t>
            </a:r>
          </a:p>
          <a:p>
            <a:pPr lvl="1"/>
            <a:r>
              <a:rPr lang="en-US" sz="2400" dirty="0" smtClean="0"/>
              <a:t>1997 </a:t>
            </a:r>
            <a:r>
              <a:rPr lang="en-US" sz="2400" dirty="0" smtClean="0">
                <a:hlinkClick r:id="rId7"/>
              </a:rPr>
              <a:t>Lion King </a:t>
            </a:r>
            <a:r>
              <a:rPr lang="en-US" sz="2400" dirty="0" smtClean="0"/>
              <a:t>– musical based on </a:t>
            </a:r>
            <a:r>
              <a:rPr lang="en-US" sz="2400" dirty="0"/>
              <a:t>a</a:t>
            </a:r>
            <a:r>
              <a:rPr lang="en-US" sz="2400" dirty="0" smtClean="0"/>
              <a:t> Disney movie with choreography by Garth Fagan, Puppets by Julie </a:t>
            </a:r>
            <a:r>
              <a:rPr lang="en-US" sz="2400" dirty="0" err="1" smtClean="0"/>
              <a:t>Taymor</a:t>
            </a:r>
            <a:endParaRPr lang="en-US" sz="2400" dirty="0" smtClean="0"/>
          </a:p>
          <a:p>
            <a:pPr lvl="1"/>
            <a:r>
              <a:rPr lang="en-US" sz="2400" dirty="0" smtClean="0"/>
              <a:t>2002 </a:t>
            </a:r>
            <a:r>
              <a:rPr lang="en-US" sz="2400" dirty="0" smtClean="0">
                <a:hlinkClick r:id="rId8"/>
              </a:rPr>
              <a:t>Hairspray </a:t>
            </a:r>
            <a:r>
              <a:rPr lang="en-US" sz="2400" dirty="0" smtClean="0"/>
              <a:t> - based on a film – features 1960’s </a:t>
            </a:r>
            <a:r>
              <a:rPr lang="en-US" sz="2400" dirty="0" smtClean="0"/>
              <a:t>dance-style </a:t>
            </a:r>
            <a:r>
              <a:rPr lang="en-US" sz="2400" dirty="0" smtClean="0"/>
              <a:t>music and downtown rhythm/blues</a:t>
            </a:r>
          </a:p>
          <a:p>
            <a:pPr lvl="1"/>
            <a:r>
              <a:rPr lang="en-US" sz="2400" dirty="0" smtClean="0"/>
              <a:t>2003 </a:t>
            </a:r>
            <a:r>
              <a:rPr lang="en-US" sz="2400" dirty="0" smtClean="0">
                <a:hlinkClick r:id="rId9"/>
              </a:rPr>
              <a:t>Wicked</a:t>
            </a:r>
            <a:r>
              <a:rPr lang="en-US" sz="2400" dirty="0" smtClean="0"/>
              <a:t> – The untold story of the Witches of Oz by Stephen Schwartz</a:t>
            </a:r>
            <a:endParaRPr lang="en-US" sz="2400" dirty="0"/>
          </a:p>
          <a:p>
            <a:pPr marL="0" indent="0" algn="ctr">
              <a:buNone/>
            </a:pPr>
            <a:r>
              <a:rPr lang="en-US" i="1" dirty="0" smtClean="0">
                <a:solidFill>
                  <a:srgbClr val="CCFFCC"/>
                </a:solidFill>
              </a:rPr>
              <a:t>How do these examples reflect a global society?</a:t>
            </a:r>
          </a:p>
        </p:txBody>
      </p:sp>
    </p:spTree>
    <p:extLst>
      <p:ext uri="{BB962C8B-B14F-4D97-AF65-F5344CB8AC3E}">
        <p14:creationId xmlns:p14="http://schemas.microsoft.com/office/powerpoint/2010/main" val="10294332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>
                <a:hlinkClick r:id="rId3"/>
              </a:rPr>
              <a:t>2009 Tony Awards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100" dirty="0" smtClean="0"/>
              <a:t>Contemporary &amp; </a:t>
            </a:r>
            <a:r>
              <a:rPr lang="en-US" sz="3100" dirty="0"/>
              <a:t>a</a:t>
            </a:r>
            <a:r>
              <a:rPr lang="en-US" sz="3100" dirty="0" smtClean="0"/>
              <a:t> </a:t>
            </a:r>
            <a:r>
              <a:rPr lang="en-US" sz="3100" dirty="0"/>
              <a:t>R</a:t>
            </a:r>
            <a:r>
              <a:rPr lang="en-US" sz="3100" dirty="0" smtClean="0"/>
              <a:t>etrospective</a:t>
            </a:r>
            <a:endParaRPr lang="en-US" sz="31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200" y="1143000"/>
            <a:ext cx="8991600" cy="5410200"/>
          </a:xfrm>
        </p:spPr>
        <p:txBody>
          <a:bodyPr>
            <a:noAutofit/>
          </a:bodyPr>
          <a:lstStyle/>
          <a:p>
            <a:pPr>
              <a:spcAft>
                <a:spcPts val="600"/>
              </a:spcAft>
            </a:pPr>
            <a:r>
              <a:rPr lang="en-US" sz="1800" dirty="0" smtClean="0"/>
              <a:t>Billy Elliott – </a:t>
            </a:r>
            <a:r>
              <a:rPr lang="en-US" sz="1800" i="1" dirty="0" smtClean="0"/>
              <a:t>contemporary musical about a young man who pursues his dream against the odds and his father’s wishes</a:t>
            </a:r>
          </a:p>
          <a:p>
            <a:pPr>
              <a:spcAft>
                <a:spcPts val="600"/>
              </a:spcAft>
            </a:pPr>
            <a:r>
              <a:rPr lang="en-US" sz="1800" dirty="0" smtClean="0"/>
              <a:t>West Side Story and Guys &amp; </a:t>
            </a:r>
            <a:r>
              <a:rPr lang="en-US" sz="1800" i="1" dirty="0" smtClean="0"/>
              <a:t>Dolls revivals of shows from the Golden Age</a:t>
            </a:r>
          </a:p>
          <a:p>
            <a:pPr>
              <a:spcAft>
                <a:spcPts val="600"/>
              </a:spcAft>
            </a:pPr>
            <a:r>
              <a:rPr lang="en-US" sz="1800" dirty="0" smtClean="0"/>
              <a:t>Rock of Ages </a:t>
            </a:r>
            <a:r>
              <a:rPr lang="en-US" sz="1800" i="1" dirty="0" smtClean="0"/>
              <a:t>a contemporary rock/jukebox musical based on the songs of glam metal bands of the 1980s</a:t>
            </a:r>
          </a:p>
          <a:p>
            <a:pPr>
              <a:spcAft>
                <a:spcPts val="600"/>
              </a:spcAft>
            </a:pPr>
            <a:r>
              <a:rPr lang="en-US" sz="1800" dirty="0" smtClean="0"/>
              <a:t>Pal Joey – </a:t>
            </a:r>
            <a:r>
              <a:rPr lang="en-US" sz="1800" i="1" dirty="0" smtClean="0"/>
              <a:t>revival of a famous musical from the 1950s</a:t>
            </a:r>
          </a:p>
          <a:p>
            <a:pPr>
              <a:spcAft>
                <a:spcPts val="600"/>
              </a:spcAft>
            </a:pPr>
            <a:r>
              <a:rPr lang="en-US" sz="1800" dirty="0" smtClean="0"/>
              <a:t>Next to Normal – </a:t>
            </a:r>
            <a:r>
              <a:rPr lang="en-US" sz="1800" i="1" dirty="0" smtClean="0"/>
              <a:t>contemporary musical based on family challenges</a:t>
            </a:r>
          </a:p>
          <a:p>
            <a:pPr>
              <a:spcAft>
                <a:spcPts val="600"/>
              </a:spcAft>
            </a:pPr>
            <a:r>
              <a:rPr lang="en-US" sz="1800" dirty="0" smtClean="0"/>
              <a:t>Shrek – </a:t>
            </a:r>
            <a:r>
              <a:rPr lang="en-US" sz="1800" i="1" dirty="0" smtClean="0"/>
              <a:t>contemporary musical based on a children’s movie</a:t>
            </a:r>
          </a:p>
          <a:p>
            <a:pPr>
              <a:spcAft>
                <a:spcPts val="600"/>
              </a:spcAft>
            </a:pPr>
            <a:r>
              <a:rPr lang="en-US" sz="1800" dirty="0" smtClean="0"/>
              <a:t>9 to 5 –</a:t>
            </a:r>
            <a:r>
              <a:rPr lang="en-US" sz="1800" i="1" dirty="0" smtClean="0"/>
              <a:t> a contemporary musical based on the 1980s movie with words &amp; music by Dolly Parton</a:t>
            </a:r>
          </a:p>
          <a:p>
            <a:pPr>
              <a:spcAft>
                <a:spcPts val="600"/>
              </a:spcAft>
            </a:pPr>
            <a:r>
              <a:rPr lang="en-US" sz="1800" dirty="0" smtClean="0"/>
              <a:t>Liza’s at the Palace – </a:t>
            </a:r>
            <a:r>
              <a:rPr lang="en-US" sz="1800" i="1" dirty="0" smtClean="0"/>
              <a:t>Solo concert featuring Liza </a:t>
            </a:r>
            <a:r>
              <a:rPr lang="en-US" sz="1800" i="1" dirty="0" err="1" smtClean="0"/>
              <a:t>Minelli</a:t>
            </a:r>
            <a:r>
              <a:rPr lang="en-US" sz="1800" i="1" dirty="0" smtClean="0"/>
              <a:t> (Judy Garland’s daughter</a:t>
            </a:r>
            <a:r>
              <a:rPr lang="en-US" sz="1800" dirty="0" smtClean="0"/>
              <a:t>)</a:t>
            </a:r>
          </a:p>
          <a:p>
            <a:r>
              <a:rPr lang="en-US" sz="1800" dirty="0" smtClean="0"/>
              <a:t>Hair – </a:t>
            </a:r>
            <a:r>
              <a:rPr lang="en-US" sz="1800" i="1" dirty="0" smtClean="0"/>
              <a:t>revival of a protest musical of the 1970s</a:t>
            </a:r>
          </a:p>
          <a:p>
            <a:pPr marL="0" indent="0">
              <a:buNone/>
            </a:pPr>
            <a:endParaRPr lang="en-US" sz="1800" dirty="0"/>
          </a:p>
          <a:p>
            <a:pPr marL="0" indent="0" algn="ctr">
              <a:buNone/>
            </a:pPr>
            <a:r>
              <a:rPr lang="en-US" sz="2000" i="1" dirty="0" smtClean="0">
                <a:solidFill>
                  <a:srgbClr val="CCFFCC"/>
                </a:solidFill>
              </a:rPr>
              <a:t>What are your thoughts about the plots for musicals – the source material – and the need for revivals?</a:t>
            </a:r>
            <a:endParaRPr lang="en-US" sz="2000" i="1" dirty="0">
              <a:solidFill>
                <a:srgbClr val="CCFFC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4319516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8229600" cy="1143000"/>
          </a:xfrm>
        </p:spPr>
        <p:txBody>
          <a:bodyPr/>
          <a:lstStyle/>
          <a:p>
            <a:r>
              <a:rPr lang="en-US" dirty="0" smtClean="0"/>
              <a:t>2010 - </a:t>
            </a:r>
            <a:r>
              <a:rPr lang="en-US" dirty="0" smtClean="0">
                <a:hlinkClick r:id="rId3"/>
              </a:rPr>
              <a:t>Spotlight</a:t>
            </a:r>
            <a:r>
              <a:rPr lang="en-US" dirty="0" smtClean="0"/>
              <a:t> on </a:t>
            </a:r>
            <a:r>
              <a:rPr lang="en-US" dirty="0" smtClean="0">
                <a:hlinkClick r:id="rId4"/>
              </a:rPr>
              <a:t>Matilda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</p:spPr>
        <p:txBody>
          <a:bodyPr>
            <a:normAutofit/>
          </a:bodyPr>
          <a:lstStyle/>
          <a:p>
            <a:endParaRPr lang="en-US" dirty="0"/>
          </a:p>
          <a:p>
            <a:r>
              <a:rPr lang="en-US" dirty="0" smtClean="0"/>
              <a:t>Based on a famous children’s story by Roald Dahl </a:t>
            </a:r>
          </a:p>
          <a:p>
            <a:pPr marL="0" indent="0">
              <a:buNone/>
            </a:pPr>
            <a:endParaRPr lang="en-US" dirty="0" smtClean="0"/>
          </a:p>
          <a:p>
            <a:r>
              <a:rPr lang="en-US" i="1" dirty="0" smtClean="0">
                <a:hlinkClick r:id="rId5"/>
              </a:rPr>
              <a:t>When I grow up </a:t>
            </a:r>
            <a:r>
              <a:rPr lang="en-US" dirty="0" smtClean="0"/>
              <a:t>is a great way to introduce the theme of our original musical </a:t>
            </a:r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i="1" dirty="0">
                <a:solidFill>
                  <a:srgbClr val="CCFFCC"/>
                </a:solidFill>
              </a:rPr>
              <a:t>W</a:t>
            </a:r>
            <a:r>
              <a:rPr lang="en-US" i="1" dirty="0" smtClean="0">
                <a:solidFill>
                  <a:srgbClr val="CCFFCC"/>
                </a:solidFill>
              </a:rPr>
              <a:t>hat are your dreams and how can the arts help you get there??</a:t>
            </a:r>
            <a:endParaRPr lang="en-US" i="1" dirty="0">
              <a:solidFill>
                <a:srgbClr val="CCFFC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01826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Wavef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18665</TotalTime>
  <Words>821</Words>
  <Application>Microsoft Macintosh PowerPoint</Application>
  <PresentationFormat>On-screen Show (4:3)</PresentationFormat>
  <Paragraphs>84</Paragraphs>
  <Slides>10</Slides>
  <Notes>8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MSMTP - Lesson 1</vt:lpstr>
      <vt:lpstr>Historical Highlights Click on the linked title to see a sample</vt:lpstr>
      <vt:lpstr>Historical Highlights Click on the linked title to see a sample</vt:lpstr>
      <vt:lpstr>Historical Highlights Click on the linked title to see a sample</vt:lpstr>
      <vt:lpstr>Historical Highlights Click on the linked title to see a sample</vt:lpstr>
      <vt:lpstr>Historical Highlights Click on the linked title to see a sample</vt:lpstr>
      <vt:lpstr>Historical Highlights Click on the linked title to see a sample</vt:lpstr>
      <vt:lpstr>2009 Tony Awards Contemporary &amp; a Retrospective</vt:lpstr>
      <vt:lpstr>2010 - Spotlight on Matilda</vt:lpstr>
      <vt:lpstr>Coming Soon …</vt:lpstr>
    </vt:vector>
  </TitlesOfParts>
  <Company>Onslow County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CREATIVITY AT WORK</dc:title>
  <dc:creator>wendy.craig</dc:creator>
  <cp:lastModifiedBy>Elizabeth Droessler</cp:lastModifiedBy>
  <cp:revision>137</cp:revision>
  <dcterms:created xsi:type="dcterms:W3CDTF">2015-02-16T01:42:29Z</dcterms:created>
  <dcterms:modified xsi:type="dcterms:W3CDTF">2015-03-28T04:17:28Z</dcterms:modified>
</cp:coreProperties>
</file>